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394" r:id="rId2"/>
    <p:sldId id="502" r:id="rId3"/>
    <p:sldId id="503" r:id="rId4"/>
    <p:sldId id="402" r:id="rId5"/>
    <p:sldId id="403" r:id="rId6"/>
    <p:sldId id="466" r:id="rId7"/>
    <p:sldId id="467" r:id="rId8"/>
    <p:sldId id="468" r:id="rId9"/>
    <p:sldId id="404" r:id="rId10"/>
    <p:sldId id="405" r:id="rId11"/>
    <p:sldId id="406" r:id="rId12"/>
    <p:sldId id="407" r:id="rId13"/>
    <p:sldId id="408" r:id="rId14"/>
    <p:sldId id="409" r:id="rId15"/>
    <p:sldId id="410" r:id="rId16"/>
    <p:sldId id="411" r:id="rId17"/>
    <p:sldId id="412" r:id="rId18"/>
    <p:sldId id="413" r:id="rId19"/>
    <p:sldId id="414" r:id="rId20"/>
    <p:sldId id="415" r:id="rId21"/>
    <p:sldId id="416" r:id="rId22"/>
    <p:sldId id="470" r:id="rId23"/>
    <p:sldId id="471" r:id="rId24"/>
    <p:sldId id="472" r:id="rId25"/>
    <p:sldId id="473" r:id="rId26"/>
    <p:sldId id="474" r:id="rId27"/>
    <p:sldId id="475" r:id="rId28"/>
    <p:sldId id="476" r:id="rId29"/>
    <p:sldId id="477" r:id="rId30"/>
    <p:sldId id="478" r:id="rId31"/>
    <p:sldId id="479" r:id="rId32"/>
    <p:sldId id="480" r:id="rId33"/>
    <p:sldId id="481" r:id="rId34"/>
    <p:sldId id="482" r:id="rId35"/>
    <p:sldId id="483" r:id="rId36"/>
    <p:sldId id="484" r:id="rId37"/>
    <p:sldId id="485" r:id="rId38"/>
    <p:sldId id="486" r:id="rId39"/>
    <p:sldId id="490" r:id="rId40"/>
    <p:sldId id="493" r:id="rId41"/>
    <p:sldId id="489" r:id="rId42"/>
    <p:sldId id="491" r:id="rId43"/>
    <p:sldId id="492" r:id="rId44"/>
    <p:sldId id="487" r:id="rId45"/>
    <p:sldId id="494" r:id="rId46"/>
    <p:sldId id="495" r:id="rId47"/>
    <p:sldId id="496" r:id="rId48"/>
    <p:sldId id="497" r:id="rId49"/>
    <p:sldId id="498" r:id="rId50"/>
    <p:sldId id="499" r:id="rId51"/>
    <p:sldId id="500" r:id="rId52"/>
    <p:sldId id="501" r:id="rId53"/>
    <p:sldId id="504" r:id="rId54"/>
  </p:sldIdLst>
  <p:sldSz cx="12192000" cy="6858000"/>
  <p:notesSz cx="6802438" cy="99345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ST" initials="G" lastIdx="1" clrIdx="0">
    <p:extLst>
      <p:ext uri="{19B8F6BF-5375-455C-9EA6-DF929625EA0E}">
        <p15:presenceInfo xmlns:p15="http://schemas.microsoft.com/office/powerpoint/2012/main" userId="GIS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600"/>
    <a:srgbClr val="FF9999"/>
    <a:srgbClr val="FF7C80"/>
    <a:srgbClr val="0000FF"/>
    <a:srgbClr val="F0F3FD"/>
    <a:srgbClr val="3D3D3D"/>
    <a:srgbClr val="EFF5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999" autoAdjust="0"/>
    <p:restoredTop sz="96270" autoAdjust="0"/>
  </p:normalViewPr>
  <p:slideViewPr>
    <p:cSldViewPr snapToGrid="0">
      <p:cViewPr varScale="1">
        <p:scale>
          <a:sx n="97" d="100"/>
          <a:sy n="97" d="100"/>
        </p:scale>
        <p:origin x="96" y="4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>
        <p:scale>
          <a:sx n="200" d="100"/>
          <a:sy n="200" d="100"/>
        </p:scale>
        <p:origin x="1428" y="-48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3141" y="0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437D1B-B6D7-4DD8-8E55-8E002D568EF8}" type="datetimeFigureOut">
              <a:rPr lang="ko-KR" altLang="en-US" smtClean="0"/>
              <a:t>2021-03-09(Tue)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36123"/>
            <a:ext cx="2947723" cy="4984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3141" y="9436123"/>
            <a:ext cx="2947723" cy="4984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562DB-71F9-4CC7-B59B-65BB8AAA803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06664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3141" y="0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AED300-6D7A-4084-9A61-10521097CCEB}" type="datetimeFigureOut">
              <a:rPr lang="ko-KR" altLang="en-US" smtClean="0"/>
              <a:t>2021-03-09(Tue)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9475" cy="3352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244" y="4781014"/>
            <a:ext cx="5441950" cy="39117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6123"/>
            <a:ext cx="2947723" cy="4984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3141" y="9436123"/>
            <a:ext cx="2947723" cy="4984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A7764-6C38-423C-AE37-CD1DD20B6FF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5823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>
              <a:defRPr lang="ko-KR" altLang="en-US"/>
            </a:pPr>
            <a:endParaRPr lang="en-US" altLang="ko-K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F4A7764-6C38-423C-AE37-CD1DD20B6FF5}" type="slidenum">
              <a:rPr lang="ko-KR" altLang="en-US"/>
              <a:pPr lvl="0">
                <a:defRPr lang="ko-KR" altLang="en-US"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368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6435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6590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4305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2230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41983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67238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14525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33423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4558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2182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09241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67775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24166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51340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3006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46967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20078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54270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07879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22026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5819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5974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60850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30630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84771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01547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83408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7453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19854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16420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50238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3407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55364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9105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79041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30309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46456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84734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3313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83699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20636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48401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2539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0912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547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4132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550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0500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D7C57-8C61-419D-AB9A-F497C6872BD4}" type="datetime1">
              <a:rPr lang="ko-KR" altLang="en-US" smtClean="0"/>
              <a:t>2021-03-09(Tue)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2355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E3662-E082-4DAF-9428-E9594060DA21}" type="datetime1">
              <a:rPr lang="ko-KR" altLang="en-US" smtClean="0"/>
              <a:t>2021-03-09(Tue)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8124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7079A-CCC9-435E-997E-F897D6A0BFC5}" type="datetime1">
              <a:rPr lang="ko-KR" altLang="en-US" smtClean="0"/>
              <a:t>2021-03-09(Tue)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93517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5"/>
          <p:cNvSpPr txBox="1">
            <a:spLocks noGrp="1"/>
          </p:cNvSpPr>
          <p:nvPr userDrawn="1"/>
        </p:nvSpPr>
        <p:spPr bwMode="auto">
          <a:xfrm>
            <a:off x="10320470" y="6655196"/>
            <a:ext cx="1536172" cy="21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0" latinLnBrk="0" hangingPunct="0">
              <a:defRPr/>
            </a:pPr>
            <a:fld id="{3F1063B2-176E-4F07-9E0B-FAC41561B535}" type="slidenum">
              <a:rPr lang="ko-KR" altLang="en-US" sz="1400" b="1" smtClean="0">
                <a:solidFill>
                  <a:prstClr val="white"/>
                </a:solidFill>
              </a:rPr>
              <a:pPr algn="r" eaLnBrk="0" latinLnBrk="0" hangingPunct="0">
                <a:defRPr/>
              </a:pPr>
              <a:t>‹#›</a:t>
            </a:fld>
            <a:endParaRPr lang="en-US" altLang="ko-KR" sz="1400" b="1" dirty="0" smtClean="0">
              <a:solidFill>
                <a:prstClr val="white"/>
              </a:solidFill>
            </a:endParaRPr>
          </a:p>
        </p:txBody>
      </p:sp>
      <p:sp>
        <p:nvSpPr>
          <p:cNvPr id="10" name="Google Shape;24;p11"/>
          <p:cNvSpPr/>
          <p:nvPr userDrawn="1"/>
        </p:nvSpPr>
        <p:spPr>
          <a:xfrm>
            <a:off x="5757947" y="6439378"/>
            <a:ext cx="49629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25;p11"/>
          <p:cNvSpPr/>
          <p:nvPr userDrawn="1"/>
        </p:nvSpPr>
        <p:spPr>
          <a:xfrm>
            <a:off x="6006092" y="6439378"/>
            <a:ext cx="64590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 pp 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26;p11"/>
          <p:cNvSpPr txBox="1">
            <a:spLocks noGrp="1"/>
          </p:cNvSpPr>
          <p:nvPr>
            <p:ph type="title"/>
          </p:nvPr>
        </p:nvSpPr>
        <p:spPr>
          <a:xfrm>
            <a:off x="299549" y="415933"/>
            <a:ext cx="10508152" cy="650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32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27;p11"/>
          <p:cNvSpPr/>
          <p:nvPr userDrawn="1"/>
        </p:nvSpPr>
        <p:spPr>
          <a:xfrm>
            <a:off x="389458" y="1260211"/>
            <a:ext cx="11413085" cy="45719"/>
          </a:xfrm>
          <a:prstGeom prst="rect">
            <a:avLst/>
          </a:prstGeom>
          <a:solidFill>
            <a:srgbClr val="DC271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8;p11"/>
          <p:cNvSpPr/>
          <p:nvPr userDrawn="1"/>
        </p:nvSpPr>
        <p:spPr>
          <a:xfrm>
            <a:off x="299550" y="6261313"/>
            <a:ext cx="11413085" cy="4571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94466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324100" cy="68580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66926" y="0"/>
              <a:ext cx="1681162" cy="6858000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09304"/>
            <a:ext cx="11833435" cy="718018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400" kern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11833435" cy="5406899"/>
          </a:xfrm>
        </p:spPr>
        <p:txBody>
          <a:bodyPr>
            <a:normAutofit/>
          </a:bodyPr>
          <a:lstStyle>
            <a:lvl1pPr marL="180000" indent="-180000">
              <a:buFont typeface="Wingdings" panose="05000000000000000000" pitchFamily="2" charset="2"/>
              <a:buChar char="§"/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360000" indent="-180000"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540000" indent="-180000">
              <a:buFont typeface="Times New Roman" panose="02020603050405020304" pitchFamily="18" charset="0"/>
              <a:buChar char="−"/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952500" y="7502978"/>
            <a:ext cx="2743200" cy="365125"/>
          </a:xfrm>
        </p:spPr>
        <p:txBody>
          <a:bodyPr/>
          <a:lstStyle/>
          <a:p>
            <a:fld id="{A304A3DE-C6C0-4B7D-AF5D-F1432CB55FCE}" type="datetime1">
              <a:rPr lang="ko-KR" altLang="en-US" smtClean="0"/>
              <a:t>2021-03-09(Tue)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52900" y="7502978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477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3167-B5D1-48ED-B0B0-4E606A01F3F1}" type="datetime1">
              <a:rPr lang="ko-KR" altLang="en-US" smtClean="0"/>
              <a:t>2021-03-09(Tue)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022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43911-9BFA-4401-B55F-9EE150962531}" type="datetime1">
              <a:rPr lang="ko-KR" altLang="en-US" smtClean="0"/>
              <a:t>2021-03-09(Tue)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3836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D514C-4BEC-4BA8-A8A8-F316638D76E7}" type="datetime1">
              <a:rPr lang="ko-KR" altLang="en-US" smtClean="0"/>
              <a:t>2021-03-09(Tue)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6876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FDEA-58EE-49BD-A07D-65F0352C6797}" type="datetime1">
              <a:rPr lang="ko-KR" altLang="en-US" smtClean="0"/>
              <a:t>2021-03-09(Tue)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2441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49185-1734-40F7-B5C2-2574BC41E862}" type="datetime1">
              <a:rPr lang="ko-KR" altLang="en-US" smtClean="0"/>
              <a:t>2021-03-09(Tue)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1848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4FF32-E448-43D9-A4DB-931ACC3D7506}" type="datetime1">
              <a:rPr lang="ko-KR" altLang="en-US" smtClean="0"/>
              <a:t>2021-03-09(Tue)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9866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B964B-ED2A-409F-8042-36C838C31DE1}" type="datetime1">
              <a:rPr lang="ko-KR" altLang="en-US" smtClean="0"/>
              <a:t>2021-03-09(Tue)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8346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F8D93-9E0E-47DC-9276-449F79A78CC0}" type="datetime1">
              <a:rPr lang="ko-KR" altLang="en-US" smtClean="0"/>
              <a:t>2021-03-09(Tue)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20385-A2F7-4E83-91CB-CBD8CF8A793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0889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ariadb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fonetGIST/FinanceAI" TargetMode="Externa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epo.anaconda.com/archive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48023" y="1737450"/>
            <a:ext cx="71365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 dirty="0" smtClean="0">
                <a:latin typeface="Times New Roman"/>
                <a:cs typeface="Times New Roman"/>
              </a:rPr>
              <a:t>DB updater &amp; API user manual</a:t>
            </a:r>
            <a:endParaRPr lang="en-US" altLang="ko-KR" sz="4000" b="1" dirty="0">
              <a:latin typeface="Times New Roman"/>
              <a:ea typeface="+mn-ea"/>
              <a:cs typeface="Times New Roman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710261" y="2784764"/>
            <a:ext cx="861198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부제목 1"/>
          <p:cNvSpPr>
            <a:spLocks noGrp="1"/>
          </p:cNvSpPr>
          <p:nvPr>
            <p:ph type="subTitle" idx="1"/>
          </p:nvPr>
        </p:nvSpPr>
        <p:spPr>
          <a:xfrm>
            <a:off x="1756520" y="3124193"/>
            <a:ext cx="8519465" cy="1656184"/>
          </a:xfrm>
        </p:spPr>
        <p:txBody>
          <a:bodyPr>
            <a:noAutofit/>
          </a:bodyPr>
          <a:lstStyle/>
          <a:p>
            <a:r>
              <a:rPr lang="en-US" altLang="ko-KR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Mar. 2021</a:t>
            </a:r>
            <a:endParaRPr lang="en-US" altLang="ko-K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000" dirty="0">
              <a:solidFill>
                <a:schemeClr val="tx1"/>
              </a:solidFill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r>
              <a:rPr lang="en-US" altLang="ko-KR" sz="2000" dirty="0" smtClean="0">
                <a:solidFill>
                  <a:schemeClr val="tx1"/>
                </a:solidFill>
                <a:latin typeface="+mj-ea"/>
                <a:ea typeface="+mj-ea"/>
                <a:cs typeface="Times New Roman" panose="02020603050405020304" pitchFamily="18" charset="0"/>
              </a:rPr>
              <a:t>SeungBeom Kang</a:t>
            </a:r>
          </a:p>
          <a:p>
            <a:r>
              <a:rPr lang="en-US" altLang="ko-KR" sz="2000" dirty="0" smtClean="0">
                <a:latin typeface="+mj-ea"/>
                <a:ea typeface="+mj-ea"/>
                <a:cs typeface="Times New Roman" panose="02020603050405020304" pitchFamily="18" charset="0"/>
              </a:rPr>
              <a:t>kangsb5186@gist.ac.kr</a:t>
            </a:r>
            <a:endParaRPr lang="en-US" altLang="ko-KR" sz="2000" dirty="0">
              <a:solidFill>
                <a:schemeClr val="tx1"/>
              </a:solidFill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5231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Environment setup - Anaconda</a:t>
            </a:r>
            <a:endParaRPr lang="ko-KR" altLang="en-US" sz="3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26225" y="1338349"/>
            <a:ext cx="1093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.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25" y="1338349"/>
            <a:ext cx="5010150" cy="38957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873731" y="4879570"/>
            <a:ext cx="781396" cy="274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47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Environment setup - Anaconda</a:t>
            </a:r>
            <a:endParaRPr lang="ko-KR" altLang="en-US" sz="3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26225" y="1338349"/>
            <a:ext cx="1093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.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25" y="1338349"/>
            <a:ext cx="5019675" cy="39243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890357" y="4879570"/>
            <a:ext cx="781396" cy="274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71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Environment setup - Anaconda</a:t>
            </a:r>
            <a:endParaRPr lang="ko-KR" altLang="en-US" sz="3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26225" y="1338349"/>
            <a:ext cx="1093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.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25" y="1338349"/>
            <a:ext cx="4991100" cy="39052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865418" y="4879570"/>
            <a:ext cx="781396" cy="274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00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Environment setup - Anaconda</a:t>
            </a:r>
            <a:endParaRPr lang="ko-KR" altLang="en-US" sz="3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26225" y="1338349"/>
            <a:ext cx="1093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.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25" y="1338349"/>
            <a:ext cx="498157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34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Environment setup - Anaconda</a:t>
            </a:r>
            <a:endParaRPr lang="ko-KR" altLang="en-US" sz="3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26225" y="1338349"/>
            <a:ext cx="1093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.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25" y="1338349"/>
            <a:ext cx="5019675" cy="38957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873731" y="4879570"/>
            <a:ext cx="781396" cy="274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06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Environment setup - Anaconda</a:t>
            </a:r>
            <a:endParaRPr lang="ko-KR" altLang="en-US" sz="3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26225" y="1338349"/>
            <a:ext cx="1093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.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25" y="1338349"/>
            <a:ext cx="5000625" cy="38766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865418" y="4862944"/>
            <a:ext cx="781396" cy="274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20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Environment setup - Anaconda</a:t>
            </a:r>
            <a:endParaRPr lang="ko-KR" altLang="en-US" sz="3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26225" y="1338349"/>
            <a:ext cx="1093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.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283" y="847150"/>
            <a:ext cx="8404860" cy="5334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70611" y="2068260"/>
            <a:ext cx="2194559" cy="2343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555136" y="4005309"/>
            <a:ext cx="2820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Run Anaconda Navigator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766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Environment setup - Virtual </a:t>
            </a:r>
            <a:r>
              <a:rPr lang="en-US" altLang="ko-KR" sz="3600" b="1" dirty="0" smtClean="0"/>
              <a:t>Environment</a:t>
            </a:r>
            <a:endParaRPr lang="ko-KR" altLang="en-US" sz="3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26225" y="1338349"/>
            <a:ext cx="1093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.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283" y="847149"/>
            <a:ext cx="10656614" cy="567834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12536" y="1878674"/>
            <a:ext cx="859808" cy="1714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21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Environment setup - Virtual Environment</a:t>
            </a:r>
            <a:endParaRPr lang="ko-KR" altLang="en-US" sz="3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26225" y="1338349"/>
            <a:ext cx="1093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.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283" y="847150"/>
            <a:ext cx="10677649" cy="566171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68006" y="6126478"/>
            <a:ext cx="419230" cy="3823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97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Environment setup - Virtual Environment</a:t>
            </a:r>
            <a:endParaRPr lang="ko-KR" altLang="en-US" sz="3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26225" y="1338349"/>
            <a:ext cx="1093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.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283" y="847149"/>
            <a:ext cx="10053684" cy="565519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380808" y="3333404"/>
            <a:ext cx="1064028" cy="1995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904808" y="3805756"/>
            <a:ext cx="404552" cy="2009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443404" y="3279267"/>
            <a:ext cx="2077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Select Python version 3.8</a:t>
            </a:r>
            <a:endParaRPr lang="ko-KR" altLang="en-US" sz="1400" dirty="0"/>
          </a:p>
        </p:txBody>
      </p:sp>
      <p:cxnSp>
        <p:nvCxnSpPr>
          <p:cNvPr id="10" name="직선 화살표 연결선 9"/>
          <p:cNvCxnSpPr>
            <a:stCxn id="8" idx="1"/>
            <a:endCxn id="6" idx="3"/>
          </p:cNvCxnSpPr>
          <p:nvPr/>
        </p:nvCxnSpPr>
        <p:spPr>
          <a:xfrm flipH="1">
            <a:off x="5444836" y="3433156"/>
            <a:ext cx="998568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90531" y="2958726"/>
            <a:ext cx="2077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I named it ‘finance’</a:t>
            </a:r>
            <a:endParaRPr lang="ko-KR" altLang="en-US" sz="1400" dirty="0"/>
          </a:p>
        </p:txBody>
      </p:sp>
      <p:cxnSp>
        <p:nvCxnSpPr>
          <p:cNvPr id="13" name="직선 화살표 연결선 12"/>
          <p:cNvCxnSpPr>
            <a:stCxn id="12" idx="1"/>
          </p:cNvCxnSpPr>
          <p:nvPr/>
        </p:nvCxnSpPr>
        <p:spPr>
          <a:xfrm flipH="1">
            <a:off x="5391963" y="3112615"/>
            <a:ext cx="998568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72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;p2"/>
          <p:cNvSpPr txBox="1"/>
          <p:nvPr/>
        </p:nvSpPr>
        <p:spPr>
          <a:xfrm>
            <a:off x="391885" y="1426635"/>
            <a:ext cx="11386457" cy="4755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>
              <a:defRPr lang="ko-KR"/>
            </a:defPPr>
            <a:lvl1pPr marL="342900" indent="-342900" fontAlgn="base" latinLnBrk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dk1"/>
              </a:buClr>
              <a:buSzPts val="2000"/>
              <a:buFont typeface="Wingdings" pitchFamily="2" charset="2"/>
              <a:buChar char="v"/>
              <a:defRPr sz="2000" b="1" ker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lvl="1" indent="-285750" fontAlgn="base" latinLnBrk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b="1" ker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200150" lvl="2" indent="-28575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i="1" ker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57350" lvl="3" indent="-285750">
              <a:buFont typeface="Wingdings" panose="05000000000000000000" pitchFamily="2" charset="2"/>
              <a:buChar char="ü"/>
              <a:defRPr sz="1600" i="1"/>
            </a:lvl4pPr>
            <a:lvl5pPr lvl="4"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r>
              <a:rPr lang="en-US" altLang="ko-KR" sz="1800" dirty="0" smtClean="0"/>
              <a:t>This presentation will guide how to setup and use some programs which are for storing financial data.</a:t>
            </a:r>
          </a:p>
          <a:p>
            <a:endParaRPr lang="en-US" altLang="ko-KR" sz="1800" dirty="0" smtClean="0"/>
          </a:p>
          <a:p>
            <a:r>
              <a:rPr lang="en-US" altLang="ko-KR" sz="1800" dirty="0" smtClean="0"/>
              <a:t>One program scrapes </a:t>
            </a:r>
            <a:r>
              <a:rPr lang="en-US" altLang="ko-KR" sz="1800" dirty="0"/>
              <a:t>OHLC (Open-High-Low-Close) </a:t>
            </a:r>
            <a:r>
              <a:rPr lang="en-US" altLang="ko-KR" sz="1800" dirty="0" smtClean="0"/>
              <a:t>data from </a:t>
            </a:r>
            <a:r>
              <a:rPr lang="en-US" altLang="ko-KR" sz="1800" dirty="0" err="1" smtClean="0"/>
              <a:t>Naver</a:t>
            </a:r>
            <a:r>
              <a:rPr lang="en-US" altLang="ko-KR" sz="1800" dirty="0" smtClean="0"/>
              <a:t> Finance and updates it into a database.</a:t>
            </a:r>
            <a:r>
              <a:rPr lang="en-US" altLang="ko-KR" sz="1400" b="0" dirty="0"/>
              <a:t/>
            </a:r>
            <a:br>
              <a:rPr lang="en-US" altLang="ko-KR" sz="1400" b="0" dirty="0"/>
            </a:br>
            <a:r>
              <a:rPr lang="en-US" altLang="ko-KR" sz="1800" dirty="0" smtClean="0"/>
              <a:t>The other is an API program which queries to the database and shows it to a python program.</a:t>
            </a:r>
          </a:p>
          <a:p>
            <a:endParaRPr lang="en-US" altLang="ko-KR" sz="1400" b="0" dirty="0"/>
          </a:p>
          <a:p>
            <a:r>
              <a:rPr lang="en-US" altLang="ko-KR" sz="1800" dirty="0" smtClean="0"/>
              <a:t>The whole procedure will be</a:t>
            </a:r>
          </a:p>
          <a:p>
            <a:pPr lvl="1"/>
            <a:r>
              <a:rPr lang="en-US" altLang="ko-KR" sz="1600" b="0" dirty="0" smtClean="0"/>
              <a:t>Environment setup</a:t>
            </a:r>
          </a:p>
          <a:p>
            <a:pPr lvl="2"/>
            <a:r>
              <a:rPr lang="en-US" altLang="ko-KR" i="0" dirty="0" smtClean="0"/>
              <a:t>Installation of Anaconda</a:t>
            </a:r>
          </a:p>
          <a:p>
            <a:pPr lvl="2"/>
            <a:r>
              <a:rPr lang="en-US" altLang="ko-KR" i="0" dirty="0"/>
              <a:t>Virtual environment </a:t>
            </a:r>
            <a:r>
              <a:rPr lang="en-US" altLang="ko-KR" i="0" dirty="0" smtClean="0"/>
              <a:t>setup</a:t>
            </a:r>
            <a:endParaRPr lang="en-US" altLang="ko-KR" i="0" dirty="0"/>
          </a:p>
          <a:p>
            <a:pPr lvl="2"/>
            <a:r>
              <a:rPr lang="en-US" altLang="ko-KR" i="0" dirty="0"/>
              <a:t>Installation of libraries (ex. Pandas, BeautifulSoup4, </a:t>
            </a:r>
            <a:r>
              <a:rPr lang="en-US" altLang="ko-KR" i="0" dirty="0" err="1"/>
              <a:t>pymysql</a:t>
            </a:r>
            <a:r>
              <a:rPr lang="en-US" altLang="ko-KR" i="0" dirty="0"/>
              <a:t>, </a:t>
            </a:r>
            <a:r>
              <a:rPr lang="en-US" altLang="ko-KR" i="0" dirty="0" smtClean="0"/>
              <a:t>...)</a:t>
            </a:r>
            <a:endParaRPr lang="en-US" altLang="ko-KR" i="0" dirty="0"/>
          </a:p>
          <a:p>
            <a:pPr lvl="2"/>
            <a:r>
              <a:rPr lang="en-US" altLang="ko-KR" i="0" dirty="0"/>
              <a:t>Installation of </a:t>
            </a:r>
            <a:r>
              <a:rPr lang="en-US" altLang="ko-KR" i="0" dirty="0" err="1" smtClean="0"/>
              <a:t>MariaDB</a:t>
            </a:r>
            <a:endParaRPr lang="en-US" altLang="ko-KR" i="0" dirty="0"/>
          </a:p>
          <a:p>
            <a:pPr lvl="1"/>
            <a:r>
              <a:rPr lang="en-US" altLang="ko-KR" sz="1600" b="0" dirty="0"/>
              <a:t>Updating list of listed companies</a:t>
            </a:r>
          </a:p>
          <a:p>
            <a:pPr lvl="1"/>
            <a:r>
              <a:rPr lang="en-US" altLang="ko-KR" sz="1600" b="0" dirty="0" smtClean="0"/>
              <a:t>Updating </a:t>
            </a:r>
            <a:r>
              <a:rPr lang="en-US" altLang="ko-KR" sz="1600" b="0" dirty="0"/>
              <a:t>OHLC data of Samsung Electronics as an example</a:t>
            </a:r>
          </a:p>
          <a:p>
            <a:pPr lvl="1"/>
            <a:r>
              <a:rPr lang="en-US" altLang="ko-KR" sz="1600" b="0" dirty="0" smtClean="0"/>
              <a:t>Using the </a:t>
            </a:r>
            <a:r>
              <a:rPr lang="en-US" altLang="ko-KR" sz="1600" b="0" dirty="0"/>
              <a:t>API </a:t>
            </a:r>
            <a:r>
              <a:rPr lang="en-US" altLang="ko-KR" sz="1600" b="0" dirty="0" smtClean="0"/>
              <a:t>program</a:t>
            </a:r>
          </a:p>
          <a:p>
            <a:endParaRPr lang="en-US" altLang="ko-KR" sz="1800" b="0" dirty="0"/>
          </a:p>
          <a:p>
            <a:r>
              <a:rPr lang="en-US" altLang="ko-KR" sz="1800" dirty="0" smtClean="0"/>
              <a:t>This is a step-by-step user manual. You can just follow the pictures and explanations.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What is this for?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655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Environment setup - Virtual Environment</a:t>
            </a:r>
            <a:endParaRPr lang="ko-KR" altLang="en-US" sz="3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26225" y="1338349"/>
            <a:ext cx="1093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.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283" y="847150"/>
            <a:ext cx="10083882" cy="567218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541899" y="2842337"/>
            <a:ext cx="533434" cy="2056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9245600" y="3048000"/>
            <a:ext cx="296299" cy="4955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48750" y="3570798"/>
            <a:ext cx="1977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We will downgrade this</a:t>
            </a:r>
          </a:p>
          <a:p>
            <a:r>
              <a:rPr lang="en-US" altLang="ko-KR" sz="1400" dirty="0" smtClean="0"/>
              <a:t>to Python version 3.8.1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6171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Environment setup - Virtual Environment</a:t>
            </a:r>
            <a:endParaRPr lang="ko-KR" altLang="en-US" sz="3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26225" y="1338349"/>
            <a:ext cx="1093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.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282" y="847150"/>
            <a:ext cx="6501435" cy="564366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777332" y="1338349"/>
            <a:ext cx="2576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Run Anaconda Prompt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44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Environment setup - Virtual Environment</a:t>
            </a:r>
            <a:endParaRPr lang="ko-KR" altLang="en-US" sz="3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26225" y="1338349"/>
            <a:ext cx="1093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.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282" y="847149"/>
            <a:ext cx="10879301" cy="5684279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2052735" y="1560339"/>
            <a:ext cx="146490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3657601" y="1476363"/>
            <a:ext cx="132494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5130276" y="1307086"/>
            <a:ext cx="61321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We will use the virtual environment </a:t>
            </a:r>
            <a:r>
              <a:rPr lang="en-US" altLang="ko-KR" sz="1600" dirty="0">
                <a:solidFill>
                  <a:srgbClr val="FF0000"/>
                </a:solidFill>
              </a:rPr>
              <a:t>‘</a:t>
            </a:r>
            <a:r>
              <a:rPr lang="en-US" altLang="ko-KR" sz="1600" dirty="0" smtClean="0">
                <a:solidFill>
                  <a:srgbClr val="FF0000"/>
                </a:solidFill>
              </a:rPr>
              <a:t>finance’.</a:t>
            </a:r>
          </a:p>
          <a:p>
            <a:r>
              <a:rPr lang="en-US" altLang="ko-KR" sz="1600" dirty="0" smtClean="0">
                <a:solidFill>
                  <a:srgbClr val="FF0000"/>
                </a:solidFill>
              </a:rPr>
              <a:t>You should use this same virtual environment later on for this program.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2304661" y="1892347"/>
            <a:ext cx="231399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 flipV="1">
            <a:off x="4766871" y="1800014"/>
            <a:ext cx="1324946" cy="11204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6091817" y="2751192"/>
            <a:ext cx="2047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Installing Python 3.8.1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 flipH="1">
            <a:off x="1569158" y="5328356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64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Environment setup - </a:t>
            </a:r>
            <a:r>
              <a:rPr lang="en-US" altLang="ko-KR" sz="3600" b="1" dirty="0" smtClean="0"/>
              <a:t>Libraries</a:t>
            </a:r>
            <a:endParaRPr lang="ko-KR" altLang="en-US" sz="3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26225" y="1338349"/>
            <a:ext cx="1093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.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282" y="847149"/>
            <a:ext cx="10039971" cy="5245741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2099388" y="1836363"/>
            <a:ext cx="4176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H="1">
            <a:off x="6348806" y="1726344"/>
            <a:ext cx="132494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7821480" y="1557067"/>
            <a:ext cx="23977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Downloading source files from </a:t>
            </a:r>
            <a:r>
              <a:rPr lang="en-US" altLang="ko-KR" sz="1600" dirty="0" err="1" smtClean="0">
                <a:solidFill>
                  <a:srgbClr val="FF0000"/>
                </a:solidFill>
              </a:rPr>
              <a:t>github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83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Environment setup - Libraries</a:t>
            </a:r>
            <a:endParaRPr lang="ko-KR" altLang="en-US" sz="36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283" y="847150"/>
            <a:ext cx="8954618" cy="566561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8113234" y="3531043"/>
            <a:ext cx="322345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Then you can see a folder named ‘</a:t>
            </a:r>
            <a:r>
              <a:rPr lang="en-US" altLang="ko-KR" dirty="0" err="1" smtClean="0"/>
              <a:t>FinanceAI</a:t>
            </a:r>
            <a:r>
              <a:rPr lang="en-US" altLang="ko-KR" dirty="0" smtClean="0"/>
              <a:t>’ in the current working directory of your anaconda prompt.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 this case, the current working directory is C:\Users\user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2057" y="5806860"/>
            <a:ext cx="2409825" cy="3048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758906" y="5806860"/>
            <a:ext cx="1002955" cy="211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34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83" y="847150"/>
            <a:ext cx="8969366" cy="567494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Environment setup - Libraries</a:t>
            </a:r>
            <a:endParaRPr lang="ko-KR" altLang="en-US" sz="3600" b="1" dirty="0"/>
          </a:p>
        </p:txBody>
      </p:sp>
      <p:sp>
        <p:nvSpPr>
          <p:cNvPr id="14" name="직사각형 13"/>
          <p:cNvSpPr/>
          <p:nvPr/>
        </p:nvSpPr>
        <p:spPr>
          <a:xfrm>
            <a:off x="8113234" y="3531043"/>
            <a:ext cx="322345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 the folder, there is a file named ‘requirements.txt’.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Move the file to the current working directory, i.e., </a:t>
            </a:r>
            <a:r>
              <a:rPr lang="en-US" altLang="ko-KR" dirty="0"/>
              <a:t>C:\</a:t>
            </a:r>
            <a:r>
              <a:rPr lang="en-US" altLang="ko-KR" dirty="0" smtClean="0"/>
              <a:t>Users\user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Then go back to anaconda prompt.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805559" y="2447840"/>
            <a:ext cx="1152245" cy="1927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58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Environment setup - Libraries</a:t>
            </a:r>
            <a:endParaRPr lang="ko-KR" altLang="en-US" sz="3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26225" y="1338349"/>
            <a:ext cx="1093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.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282" y="847150"/>
            <a:ext cx="10325699" cy="5395030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2155372" y="1338349"/>
            <a:ext cx="151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H="1">
            <a:off x="3806891" y="1279896"/>
            <a:ext cx="132494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279566" y="1110619"/>
            <a:ext cx="5004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Installing pip package manager to this virtual environment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2174034" y="2526445"/>
            <a:ext cx="2664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4963888" y="2425699"/>
            <a:ext cx="132494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6436563" y="2256422"/>
            <a:ext cx="42370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Installing libraries written in the requirements.txt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8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Environment setup - </a:t>
            </a:r>
            <a:r>
              <a:rPr lang="en-US" altLang="ko-KR" sz="3600" b="1" dirty="0" err="1" smtClean="0"/>
              <a:t>MariaDB</a:t>
            </a:r>
            <a:endParaRPr lang="ko-KR" altLang="en-US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26225" y="954250"/>
            <a:ext cx="109395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Now the virtual environment and its libraries have been installed.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Let’s install database software, </a:t>
            </a:r>
            <a:r>
              <a:rPr lang="en-US" dirty="0" err="1" smtClean="0"/>
              <a:t>MariaDB</a:t>
            </a:r>
            <a:r>
              <a:rPr lang="en-US" dirty="0" smtClean="0"/>
              <a:t> 10.5.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Go to </a:t>
            </a:r>
            <a:r>
              <a:rPr lang="en-US" dirty="0" smtClean="0">
                <a:hlinkClick r:id="rId3"/>
              </a:rPr>
              <a:t>https://mariadb.com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678" y="2145271"/>
            <a:ext cx="8254517" cy="464316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034967" y="3276742"/>
            <a:ext cx="625466" cy="2410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7809722" y="3451638"/>
            <a:ext cx="13249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9282397" y="3282361"/>
            <a:ext cx="1840568" cy="33855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click DOWNLOAD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9089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282" y="1600580"/>
            <a:ext cx="9346523" cy="525741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Environment setup - </a:t>
            </a:r>
            <a:r>
              <a:rPr lang="en-US" altLang="ko-KR" sz="3600" b="1" dirty="0" err="1" smtClean="0"/>
              <a:t>MariaDB</a:t>
            </a:r>
            <a:endParaRPr lang="ko-KR" altLang="en-US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26225" y="954250"/>
            <a:ext cx="10939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Select OS and Version, then Download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you want to download the version that is same as mine, go to ‘Show All Files’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280812" y="3155444"/>
            <a:ext cx="2584894" cy="7820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168706" y="5808448"/>
            <a:ext cx="855621" cy="4430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542208" y="5065109"/>
            <a:ext cx="796527" cy="2346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28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633" y="1567542"/>
            <a:ext cx="7037469" cy="461888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228216" y="3618864"/>
            <a:ext cx="1514984" cy="2346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Environment setup - </a:t>
            </a:r>
            <a:r>
              <a:rPr lang="en-US" altLang="ko-KR" sz="3600" b="1" dirty="0" err="1" smtClean="0"/>
              <a:t>MariaDB</a:t>
            </a:r>
            <a:endParaRPr lang="ko-KR" altLang="en-US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26225" y="954250"/>
            <a:ext cx="1093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you clicked ‘Show All Files’, choose mariadb-10.5.8/</a:t>
            </a:r>
          </a:p>
        </p:txBody>
      </p:sp>
    </p:spTree>
    <p:extLst>
      <p:ext uri="{BB962C8B-B14F-4D97-AF65-F5344CB8AC3E}">
        <p14:creationId xmlns:p14="http://schemas.microsoft.com/office/powerpoint/2010/main" val="112156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;p2"/>
          <p:cNvSpPr txBox="1"/>
          <p:nvPr/>
        </p:nvSpPr>
        <p:spPr>
          <a:xfrm>
            <a:off x="391885" y="1426635"/>
            <a:ext cx="11386457" cy="4755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>
              <a:defRPr lang="ko-KR"/>
            </a:defPPr>
            <a:lvl1pPr marL="342900" indent="-342900" fontAlgn="base" latinLnBrk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dk1"/>
              </a:buClr>
              <a:buSzPts val="2000"/>
              <a:buFont typeface="Wingdings" pitchFamily="2" charset="2"/>
              <a:buChar char="v"/>
              <a:defRPr sz="2000" b="1" ker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lvl="1" indent="-285750" fontAlgn="base" latinLnBrk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b="1" ker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200150" lvl="2" indent="-28575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i="1" ker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57350" lvl="3" indent="-285750">
              <a:buFont typeface="Wingdings" panose="05000000000000000000" pitchFamily="2" charset="2"/>
              <a:buChar char="ü"/>
              <a:defRPr sz="1600" i="1"/>
            </a:lvl4pPr>
            <a:lvl5pPr lvl="4"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r>
              <a:rPr lang="en-US" sz="1800" dirty="0" smtClean="0"/>
              <a:t>Market prediction using Artificial Intelligence</a:t>
            </a:r>
          </a:p>
          <a:p>
            <a:pPr lvl="1"/>
            <a:r>
              <a:rPr lang="en-US" sz="1600" b="0" dirty="0" smtClean="0"/>
              <a:t>Build AI models</a:t>
            </a:r>
          </a:p>
          <a:p>
            <a:pPr lvl="1"/>
            <a:r>
              <a:rPr lang="en-US" sz="1600" b="0" dirty="0" smtClean="0"/>
              <a:t>Twitter sentiment analysis to gather sentiments about target stocks.</a:t>
            </a:r>
          </a:p>
          <a:p>
            <a:pPr lvl="1"/>
            <a:r>
              <a:rPr lang="en-US" sz="1600" b="0" dirty="0" smtClean="0"/>
              <a:t>Use OHLC data and sentiment data together as input to machine learning models.</a:t>
            </a:r>
          </a:p>
          <a:p>
            <a:pPr lvl="1"/>
            <a:r>
              <a:rPr lang="en-US" sz="1600" b="0" dirty="0" smtClean="0"/>
              <a:t>Find correlations between the stock market prices and twitter sentiments</a:t>
            </a:r>
          </a:p>
          <a:p>
            <a:pPr lvl="1"/>
            <a:r>
              <a:rPr lang="en-US" sz="1600" b="0" dirty="0" smtClean="0"/>
              <a:t>Investment simulation</a:t>
            </a:r>
          </a:p>
          <a:p>
            <a:pPr lvl="1"/>
            <a:r>
              <a:rPr lang="en-US" sz="1600" b="0" dirty="0" smtClean="0"/>
              <a:t>Try other kinds of data as inputs</a:t>
            </a:r>
          </a:p>
          <a:p>
            <a:pPr lvl="2"/>
            <a:r>
              <a:rPr lang="en-US" sz="1400" dirty="0" smtClean="0"/>
              <a:t>News articles</a:t>
            </a:r>
          </a:p>
          <a:p>
            <a:pPr lvl="2"/>
            <a:r>
              <a:rPr lang="en-US" sz="1400" b="0" dirty="0" smtClean="0"/>
              <a:t>FOMC meeting report</a:t>
            </a:r>
          </a:p>
          <a:p>
            <a:pPr lvl="2"/>
            <a:r>
              <a:rPr lang="en-US" sz="1400" dirty="0" smtClean="0"/>
              <a:t>Various stock market indicators</a:t>
            </a:r>
          </a:p>
          <a:p>
            <a:pPr lvl="2"/>
            <a:r>
              <a:rPr lang="en-US" sz="1400" b="0" dirty="0" smtClean="0"/>
              <a:t>…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What’s next?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85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457" y="1323583"/>
            <a:ext cx="5449078" cy="497388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Environment setup - </a:t>
            </a:r>
            <a:r>
              <a:rPr lang="en-US" altLang="ko-KR" sz="3600" b="1" dirty="0" err="1" smtClean="0"/>
              <a:t>MariaDB</a:t>
            </a:r>
            <a:endParaRPr lang="ko-KR" altLang="en-US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26225" y="954250"/>
            <a:ext cx="1093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Select your OS</a:t>
            </a:r>
          </a:p>
        </p:txBody>
      </p:sp>
    </p:spTree>
    <p:extLst>
      <p:ext uri="{BB962C8B-B14F-4D97-AF65-F5344CB8AC3E}">
        <p14:creationId xmlns:p14="http://schemas.microsoft.com/office/powerpoint/2010/main" val="377557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225" y="1323582"/>
            <a:ext cx="5765244" cy="55271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Environment setup - </a:t>
            </a:r>
            <a:r>
              <a:rPr lang="en-US" altLang="ko-KR" sz="3600" b="1" dirty="0" err="1" smtClean="0"/>
              <a:t>MariaDB</a:t>
            </a:r>
            <a:endParaRPr lang="ko-KR" altLang="en-US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26225" y="954250"/>
            <a:ext cx="1093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you are using Windows, choose .</a:t>
            </a:r>
            <a:r>
              <a:rPr lang="en-US" dirty="0" err="1" smtClean="0"/>
              <a:t>msi</a:t>
            </a:r>
            <a:r>
              <a:rPr lang="en-US" dirty="0" smtClean="0"/>
              <a:t> file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44239" y="4077478"/>
            <a:ext cx="2158797" cy="1772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80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Environment setup - </a:t>
            </a:r>
            <a:r>
              <a:rPr lang="en-US" altLang="ko-KR" sz="3600" b="1" dirty="0" err="1" smtClean="0"/>
              <a:t>MariaDB</a:t>
            </a:r>
            <a:endParaRPr lang="ko-KR" altLang="en-US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26225" y="954250"/>
            <a:ext cx="1093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Install </a:t>
            </a:r>
            <a:r>
              <a:rPr lang="en-US" dirty="0" err="1" smtClean="0"/>
              <a:t>MariaDB</a:t>
            </a:r>
            <a:endParaRPr 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225" y="1323582"/>
            <a:ext cx="4709568" cy="368077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607520" y="4627984"/>
            <a:ext cx="759207" cy="25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05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225" y="1323582"/>
            <a:ext cx="4691599" cy="368077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Environment setup - </a:t>
            </a:r>
            <a:r>
              <a:rPr lang="en-US" altLang="ko-KR" sz="3600" b="1" dirty="0" err="1" smtClean="0"/>
              <a:t>MariaDB</a:t>
            </a:r>
            <a:endParaRPr lang="ko-KR" altLang="en-US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26225" y="954250"/>
            <a:ext cx="1093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3790950" y="4655976"/>
            <a:ext cx="715736" cy="2332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708150" y="4167188"/>
            <a:ext cx="1720850" cy="2651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03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225" y="1323582"/>
            <a:ext cx="4707485" cy="368077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Environment setup - </a:t>
            </a:r>
            <a:r>
              <a:rPr lang="en-US" altLang="ko-KR" sz="3600" b="1" dirty="0" err="1" smtClean="0"/>
              <a:t>MariaDB</a:t>
            </a:r>
            <a:endParaRPr lang="ko-KR" altLang="en-US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26225" y="954250"/>
            <a:ext cx="1093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626226" y="2332653"/>
            <a:ext cx="3805816" cy="7277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641658" y="4655976"/>
            <a:ext cx="715736" cy="2332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57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226" y="1323582"/>
            <a:ext cx="4692820" cy="368077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Environment setup - </a:t>
            </a:r>
            <a:r>
              <a:rPr lang="en-US" altLang="ko-KR" sz="3600" b="1" dirty="0" err="1" smtClean="0"/>
              <a:t>MariaDB</a:t>
            </a:r>
            <a:endParaRPr lang="ko-KR" altLang="en-US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26225" y="954250"/>
            <a:ext cx="1093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Set Buffer pool size to 60% of your memory size. For the rest of it, just continue as default.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613665" y="4646645"/>
            <a:ext cx="715736" cy="2332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18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Environment setup - </a:t>
            </a:r>
            <a:r>
              <a:rPr lang="en-US" altLang="ko-KR" sz="3600" b="1" dirty="0" err="1" smtClean="0"/>
              <a:t>MariaDB</a:t>
            </a:r>
            <a:endParaRPr lang="ko-KR" altLang="en-US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26225" y="954250"/>
            <a:ext cx="10939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HeidiSQL</a:t>
            </a:r>
            <a:r>
              <a:rPr lang="en-US" dirty="0" smtClean="0"/>
              <a:t> is automatically installed during the </a:t>
            </a:r>
            <a:r>
              <a:rPr lang="en-US" dirty="0" err="1" smtClean="0"/>
              <a:t>MariaDB</a:t>
            </a:r>
            <a:r>
              <a:rPr lang="en-US" dirty="0" smtClean="0"/>
              <a:t> installation.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HeidiSQL</a:t>
            </a:r>
            <a:r>
              <a:rPr lang="en-US" dirty="0" smtClean="0"/>
              <a:t> is GUI based software for managing database.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225" y="1707681"/>
            <a:ext cx="5589036" cy="459659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17117" y="2295331"/>
            <a:ext cx="2301943" cy="4292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01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225" y="1430682"/>
            <a:ext cx="6530906" cy="393226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Environment setup - </a:t>
            </a:r>
            <a:r>
              <a:rPr lang="en-US" altLang="ko-KR" sz="3600" b="1" dirty="0" err="1" smtClean="0"/>
              <a:t>MariaDB</a:t>
            </a:r>
            <a:endParaRPr lang="ko-KR" altLang="en-US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26225" y="954250"/>
            <a:ext cx="1093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Let’s make an ID for database system.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26225" y="4991878"/>
            <a:ext cx="754707" cy="3710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72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225" y="1430681"/>
            <a:ext cx="6530906" cy="393226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Environment setup - </a:t>
            </a:r>
            <a:r>
              <a:rPr lang="en-US" altLang="ko-KR" sz="3600" b="1" dirty="0" err="1" smtClean="0"/>
              <a:t>MariaDB</a:t>
            </a:r>
            <a:endParaRPr lang="ko-KR" altLang="en-US" sz="3600" b="1" dirty="0"/>
          </a:p>
        </p:txBody>
      </p:sp>
      <p:sp>
        <p:nvSpPr>
          <p:cNvPr id="7" name="직사각형 6"/>
          <p:cNvSpPr/>
          <p:nvPr/>
        </p:nvSpPr>
        <p:spPr>
          <a:xfrm>
            <a:off x="758497" y="2267339"/>
            <a:ext cx="1107625" cy="25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999329" y="3396810"/>
            <a:ext cx="3063944" cy="531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674243" y="5014116"/>
            <a:ext cx="784165" cy="2763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25089" y="2933519"/>
            <a:ext cx="18820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Type session name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cxnSp>
        <p:nvCxnSpPr>
          <p:cNvPr id="12" name="직선 연결선 11"/>
          <p:cNvCxnSpPr>
            <a:stCxn id="7" idx="2"/>
          </p:cNvCxnSpPr>
          <p:nvPr/>
        </p:nvCxnSpPr>
        <p:spPr>
          <a:xfrm>
            <a:off x="1312310" y="2519265"/>
            <a:ext cx="171257" cy="4142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7767537" y="3928187"/>
            <a:ext cx="26688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Type username and password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cxnSp>
        <p:nvCxnSpPr>
          <p:cNvPr id="17" name="직선 연결선 16"/>
          <p:cNvCxnSpPr>
            <a:stCxn id="9" idx="3"/>
          </p:cNvCxnSpPr>
          <p:nvPr/>
        </p:nvCxnSpPr>
        <p:spPr>
          <a:xfrm>
            <a:off x="7063273" y="3662499"/>
            <a:ext cx="1262743" cy="2656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728853" y="5603785"/>
            <a:ext cx="31818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An ID for database system is made.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024589" y="5338097"/>
            <a:ext cx="1262743" cy="2656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84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283" y="1323582"/>
            <a:ext cx="7690496" cy="553441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Environment setup - </a:t>
            </a:r>
            <a:r>
              <a:rPr lang="en-US" altLang="ko-KR" sz="3600" b="1" dirty="0" err="1" smtClean="0"/>
              <a:t>MariaDB</a:t>
            </a:r>
            <a:endParaRPr lang="ko-KR" altLang="en-US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26225" y="954250"/>
            <a:ext cx="1093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Make a database for OHLC data</a:t>
            </a:r>
            <a:endParaRPr lang="en-US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124747" y="1962648"/>
            <a:ext cx="1002955" cy="211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32927" y="2716737"/>
            <a:ext cx="1002955" cy="211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210070" y="2716737"/>
            <a:ext cx="1002955" cy="211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18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;p2"/>
          <p:cNvSpPr txBox="1"/>
          <p:nvPr/>
        </p:nvSpPr>
        <p:spPr>
          <a:xfrm>
            <a:off x="391885" y="1426635"/>
            <a:ext cx="11386457" cy="4755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>
              <a:defRPr lang="ko-KR"/>
            </a:defPPr>
            <a:lvl1pPr marL="342900" indent="-342900" fontAlgn="base" latinLnBrk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dk1"/>
              </a:buClr>
              <a:buSzPts val="2000"/>
              <a:buFont typeface="Wingdings" pitchFamily="2" charset="2"/>
              <a:buChar char="v"/>
              <a:defRPr sz="2000" b="1" ker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lvl="1" indent="-285750" fontAlgn="base" latinLnBrk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b="1" ker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200150" lvl="2" indent="-28575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i="1" ker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57350" lvl="3" indent="-285750">
              <a:buFont typeface="Wingdings" panose="05000000000000000000" pitchFamily="2" charset="2"/>
              <a:buChar char="ü"/>
              <a:defRPr sz="1600" i="1"/>
            </a:lvl4pPr>
            <a:lvl5pPr lvl="4"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r>
              <a:rPr lang="en-US" altLang="ko-KR" sz="1800" dirty="0" smtClean="0"/>
              <a:t>OS</a:t>
            </a:r>
          </a:p>
          <a:p>
            <a:pPr lvl="1"/>
            <a:r>
              <a:rPr lang="en-US" altLang="ko-KR" sz="1600" dirty="0" smtClean="0"/>
              <a:t>Windows 10</a:t>
            </a:r>
          </a:p>
          <a:p>
            <a:endParaRPr lang="en-US" altLang="ko-KR" sz="1800" dirty="0"/>
          </a:p>
          <a:p>
            <a:r>
              <a:rPr lang="en-US" altLang="ko-KR" sz="1800" dirty="0" smtClean="0"/>
              <a:t>Packages</a:t>
            </a:r>
            <a:endParaRPr lang="en-US" altLang="ko-KR" sz="1800" dirty="0"/>
          </a:p>
          <a:p>
            <a:pPr lvl="1"/>
            <a:r>
              <a:rPr lang="en-US" altLang="ko-KR" sz="1600" b="0" dirty="0" smtClean="0"/>
              <a:t>Anaconda 1.10.0</a:t>
            </a:r>
          </a:p>
          <a:p>
            <a:pPr lvl="1"/>
            <a:r>
              <a:rPr lang="en-US" altLang="ko-KR" sz="1600" b="0" dirty="0" smtClean="0"/>
              <a:t>Python 3.8.1 (64 bit)</a:t>
            </a:r>
          </a:p>
          <a:p>
            <a:pPr lvl="1"/>
            <a:r>
              <a:rPr lang="en-US" altLang="ko-KR" sz="1600" b="0" dirty="0" err="1" smtClean="0"/>
              <a:t>MariaDB</a:t>
            </a:r>
            <a:r>
              <a:rPr lang="en-US" altLang="ko-KR" sz="1600" b="0" dirty="0" smtClean="0"/>
              <a:t> 10.5</a:t>
            </a:r>
          </a:p>
          <a:p>
            <a:pPr lvl="1"/>
            <a:endParaRPr lang="en-US" altLang="ko-KR" sz="1600" b="0" dirty="0"/>
          </a:p>
          <a:p>
            <a:r>
              <a:rPr lang="en-US" altLang="ko-KR" sz="1800" dirty="0" smtClean="0"/>
              <a:t>Libraries</a:t>
            </a:r>
            <a:endParaRPr lang="en-US" altLang="ko-KR" sz="1600" b="0" dirty="0" smtClean="0"/>
          </a:p>
          <a:p>
            <a:pPr lvl="1"/>
            <a:r>
              <a:rPr lang="en-US" altLang="ko-KR" sz="1600" b="0" dirty="0">
                <a:hlinkClick r:id="rId2"/>
              </a:rPr>
              <a:t>https://</a:t>
            </a:r>
            <a:r>
              <a:rPr lang="en-US" altLang="ko-KR" sz="1600" b="0" dirty="0" smtClean="0">
                <a:hlinkClick r:id="rId2"/>
              </a:rPr>
              <a:t>github.com/infonetGIST/FinanceAI</a:t>
            </a:r>
            <a:r>
              <a:rPr lang="en-US" altLang="ko-KR" sz="1600" b="0" dirty="0"/>
              <a:t/>
            </a:r>
            <a:br>
              <a:rPr lang="en-US" altLang="ko-KR" sz="1600" b="0" dirty="0"/>
            </a:br>
            <a:r>
              <a:rPr lang="en-US" altLang="ko-KR" sz="1600" b="0" dirty="0" smtClean="0"/>
              <a:t>…/requirements.txt</a:t>
            </a:r>
            <a:endParaRPr lang="en-US" altLang="ko-KR" sz="1600" b="0" dirty="0"/>
          </a:p>
          <a:p>
            <a:pPr lvl="1"/>
            <a:endParaRPr lang="en-US" altLang="ko-KR" sz="1600" b="0" dirty="0"/>
          </a:p>
          <a:p>
            <a:r>
              <a:rPr lang="en-US" altLang="ko-KR" sz="1800" dirty="0" err="1" smtClean="0"/>
              <a:t>Git</a:t>
            </a:r>
            <a:r>
              <a:rPr lang="en-US" altLang="ko-KR" sz="1800" dirty="0" smtClean="0"/>
              <a:t> download</a:t>
            </a:r>
          </a:p>
          <a:p>
            <a:pPr lvl="1"/>
            <a:r>
              <a:rPr lang="en-US" altLang="ko-KR" sz="1600" b="0" dirty="0" err="1"/>
              <a:t>g</a:t>
            </a:r>
            <a:r>
              <a:rPr lang="en-US" altLang="ko-KR" sz="1600" b="0" dirty="0" err="1" smtClean="0"/>
              <a:t>it</a:t>
            </a:r>
            <a:r>
              <a:rPr lang="en-US" altLang="ko-KR" sz="1600" b="0" dirty="0"/>
              <a:t> </a:t>
            </a:r>
            <a:r>
              <a:rPr lang="en-US" altLang="ko-KR" sz="1600" b="0" dirty="0" smtClean="0"/>
              <a:t>clone https</a:t>
            </a:r>
            <a:r>
              <a:rPr lang="en-US" altLang="ko-KR" sz="1600" b="0" dirty="0"/>
              <a:t>://</a:t>
            </a:r>
            <a:r>
              <a:rPr lang="en-US" altLang="ko-KR" sz="1600" b="0" dirty="0" smtClean="0"/>
              <a:t>github.com/infonetGIST/FinanceAI.git</a:t>
            </a:r>
          </a:p>
          <a:p>
            <a:pPr lvl="1"/>
            <a:endParaRPr lang="en-US" sz="1600" b="0" dirty="0" smtClean="0"/>
          </a:p>
          <a:p>
            <a:pPr lvl="1"/>
            <a:endParaRPr lang="en-US" sz="1600" b="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Environment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883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747" y="1323582"/>
            <a:ext cx="7695151" cy="553441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Environment setup - </a:t>
            </a:r>
            <a:r>
              <a:rPr lang="en-US" altLang="ko-KR" sz="3600" b="1" dirty="0" err="1" smtClean="0"/>
              <a:t>MariaDB</a:t>
            </a:r>
            <a:endParaRPr lang="ko-KR" altLang="en-US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26225" y="954250"/>
            <a:ext cx="1093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Make a database for OHLC data</a:t>
            </a:r>
            <a:endParaRPr lang="en-US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8358416" y="3778898"/>
            <a:ext cx="26688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Type name of the database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764694" y="3778898"/>
            <a:ext cx="1561322" cy="1492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7468958" y="4213106"/>
            <a:ext cx="26688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Choose utf32_general_ci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6764694" y="3947418"/>
            <a:ext cx="704264" cy="4379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00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 smtClean="0"/>
              <a:t>Editing parameter for DB connection</a:t>
            </a:r>
            <a:endParaRPr lang="ko-KR" altLang="en-US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26225" y="954250"/>
            <a:ext cx="10939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Now all the environment setting have been completed.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Go back to </a:t>
            </a:r>
            <a:r>
              <a:rPr lang="en-US" dirty="0" err="1" smtClean="0"/>
              <a:t>FinanceAI</a:t>
            </a:r>
            <a:r>
              <a:rPr lang="en-US" dirty="0" smtClean="0"/>
              <a:t> folder that was downloaded.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283" y="1600581"/>
            <a:ext cx="8309452" cy="525741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646935" y="6189416"/>
            <a:ext cx="1002955" cy="211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12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283" y="1600580"/>
            <a:ext cx="11050297" cy="525741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Editing parameter for DB connection</a:t>
            </a:r>
            <a:endParaRPr lang="ko-KR" altLang="en-US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26225" y="954250"/>
            <a:ext cx="10939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the folder, open DBUpdater.py using a python editor.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Change the parameters (user, </a:t>
            </a:r>
            <a:r>
              <a:rPr lang="en-US" dirty="0" err="1" smtClean="0"/>
              <a:t>passwd</a:t>
            </a:r>
            <a:r>
              <a:rPr lang="en-US" dirty="0" smtClean="0"/>
              <a:t>, and </a:t>
            </a:r>
            <a:r>
              <a:rPr lang="en-US" dirty="0" err="1" smtClean="0"/>
              <a:t>db</a:t>
            </a:r>
            <a:r>
              <a:rPr lang="en-US" dirty="0" smtClean="0"/>
              <a:t>) of </a:t>
            </a:r>
            <a:r>
              <a:rPr lang="en-US" dirty="0" err="1" smtClean="0"/>
              <a:t>pymysql.connect</a:t>
            </a:r>
            <a:r>
              <a:rPr lang="en-US" dirty="0" smtClean="0"/>
              <a:t> as what you set.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682633" y="3716804"/>
            <a:ext cx="1366853" cy="2207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5747657" y="3937518"/>
            <a:ext cx="35269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6221769" y="4075400"/>
            <a:ext cx="43901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85000"/>
                  </a:schemeClr>
                </a:solidFill>
              </a:rPr>
              <a:t>user=</a:t>
            </a:r>
            <a:r>
              <a:rPr lang="en-US" altLang="ko-KR" sz="1400" dirty="0" smtClean="0">
                <a:solidFill>
                  <a:schemeClr val="accent6">
                    <a:lumMod val="75000"/>
                  </a:schemeClr>
                </a:solidFill>
              </a:rPr>
              <a:t>‘root’,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err="1" smtClean="0">
                <a:solidFill>
                  <a:schemeClr val="bg1">
                    <a:lumMod val="85000"/>
                  </a:schemeClr>
                </a:solidFill>
              </a:rPr>
              <a:t>passwd</a:t>
            </a:r>
            <a:r>
              <a:rPr lang="en-US" altLang="ko-KR" sz="1400" dirty="0" smtClean="0">
                <a:solidFill>
                  <a:schemeClr val="bg1">
                    <a:lumMod val="85000"/>
                  </a:schemeClr>
                </a:solidFill>
              </a:rPr>
              <a:t>=</a:t>
            </a:r>
            <a:r>
              <a:rPr lang="en-US" altLang="ko-KR" sz="1400" dirty="0" smtClean="0">
                <a:solidFill>
                  <a:schemeClr val="accent6">
                    <a:lumMod val="75000"/>
                  </a:schemeClr>
                </a:solidFill>
              </a:rPr>
              <a:t>‘2222’,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err="1" smtClean="0">
                <a:solidFill>
                  <a:schemeClr val="bg1">
                    <a:lumMod val="85000"/>
                  </a:schemeClr>
                </a:solidFill>
              </a:rPr>
              <a:t>db</a:t>
            </a:r>
            <a:r>
              <a:rPr lang="en-US" altLang="ko-KR" sz="1400" dirty="0" smtClean="0">
                <a:solidFill>
                  <a:schemeClr val="bg1">
                    <a:lumMod val="85000"/>
                  </a:schemeClr>
                </a:solidFill>
              </a:rPr>
              <a:t>=</a:t>
            </a:r>
            <a:r>
              <a:rPr lang="en-US" altLang="ko-KR" sz="1400" dirty="0" smtClean="0">
                <a:solidFill>
                  <a:schemeClr val="accent6">
                    <a:lumMod val="75000"/>
                  </a:schemeClr>
                </a:solidFill>
              </a:rPr>
              <a:t>‘demon’</a:t>
            </a:r>
            <a:endParaRPr lang="ko-KR" alt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2" name="꺾인 연결선 11"/>
          <p:cNvCxnSpPr/>
          <p:nvPr/>
        </p:nvCxnSpPr>
        <p:spPr>
          <a:xfrm rot="16200000" flipH="1">
            <a:off x="5960611" y="3968130"/>
            <a:ext cx="291772" cy="230543"/>
          </a:xfrm>
          <a:prstGeom prst="bentConnector3">
            <a:avLst>
              <a:gd name="adj1" fmla="val 98968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30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Editing parameter for DB connection</a:t>
            </a:r>
            <a:endParaRPr lang="ko-KR" altLang="en-US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26225" y="954250"/>
            <a:ext cx="1093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 the same for Analyzer.py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282" y="1323582"/>
            <a:ext cx="10582764" cy="553441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743200" y="3740670"/>
            <a:ext cx="1430111" cy="2407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5881007" y="3981450"/>
            <a:ext cx="97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4261757" y="4200525"/>
            <a:ext cx="270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41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 smtClean="0"/>
              <a:t>Webpage access check</a:t>
            </a:r>
            <a:endParaRPr lang="ko-KR" altLang="en-US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26225" y="954250"/>
            <a:ext cx="11213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Since this program utilizes </a:t>
            </a:r>
            <a:r>
              <a:rPr lang="en-US" dirty="0" err="1" smtClean="0"/>
              <a:t>Naver</a:t>
            </a:r>
            <a:r>
              <a:rPr lang="en-US" dirty="0" smtClean="0"/>
              <a:t> Finance and KRX webpage, you should check if you can access to these webpages.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your network blocks these sites, then you need to detour it.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Use VPN, Hotspot or Tethering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83" y="1877580"/>
            <a:ext cx="9360789" cy="49804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4569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 smtClean="0"/>
              <a:t>Updating list of listed companies</a:t>
            </a:r>
            <a:endParaRPr lang="ko-KR" altLang="en-US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26225" y="954250"/>
            <a:ext cx="11213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Now you are ready to update OHLC data into DB and to use API for DB lookup.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Go back to anaconda prompt.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282" y="1600580"/>
            <a:ext cx="10062321" cy="525741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761580" y="1915861"/>
            <a:ext cx="47729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Make sure you are still in the ‘finance’ environment.</a:t>
            </a:r>
          </a:p>
          <a:p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If not, activate finance.</a:t>
            </a:r>
            <a:endParaRPr lang="ko-KR" alt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933450" y="2085139"/>
            <a:ext cx="3828130" cy="334211"/>
          </a:xfrm>
          <a:prstGeom prst="line">
            <a:avLst/>
          </a:prstGeom>
          <a:ln>
            <a:solidFill>
              <a:srgbClr val="007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/>
          <p:nvPr/>
        </p:nvCxnSpPr>
        <p:spPr>
          <a:xfrm>
            <a:off x="3305175" y="2152650"/>
            <a:ext cx="1524000" cy="171450"/>
          </a:xfrm>
          <a:prstGeom prst="bentConnector3">
            <a:avLst>
              <a:gd name="adj1" fmla="val 8125"/>
            </a:avLst>
          </a:prstGeom>
          <a:ln>
            <a:solidFill>
              <a:srgbClr val="007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5735358" y="2495965"/>
            <a:ext cx="21418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Move to Source folder.</a:t>
            </a:r>
            <a:endParaRPr lang="ko-KR" alt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1" name="꺾인 연결선 20"/>
          <p:cNvCxnSpPr/>
          <p:nvPr/>
        </p:nvCxnSpPr>
        <p:spPr>
          <a:xfrm>
            <a:off x="3519034" y="2500636"/>
            <a:ext cx="342896" cy="333883"/>
          </a:xfrm>
          <a:prstGeom prst="bentConnector3">
            <a:avLst>
              <a:gd name="adj1" fmla="val 577784"/>
            </a:avLst>
          </a:prstGeom>
          <a:ln>
            <a:solidFill>
              <a:srgbClr val="007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5495925" y="2665242"/>
            <a:ext cx="258483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497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Updating list of listed companies</a:t>
            </a:r>
            <a:endParaRPr lang="ko-KR" altLang="en-US" sz="36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282" y="1600580"/>
            <a:ext cx="10062321" cy="5257419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420908" y="2843751"/>
            <a:ext cx="21418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chemeClr val="accent6">
                    <a:lumMod val="75000"/>
                  </a:schemeClr>
                </a:solidFill>
              </a:rPr>
              <a:t>Running python</a:t>
            </a:r>
            <a:endParaRPr lang="ko-KR" alt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1" name="꺾인 연결선 20"/>
          <p:cNvCxnSpPr/>
          <p:nvPr/>
        </p:nvCxnSpPr>
        <p:spPr>
          <a:xfrm>
            <a:off x="2590803" y="3640807"/>
            <a:ext cx="200021" cy="178889"/>
          </a:xfrm>
          <a:prstGeom prst="bentConnector3">
            <a:avLst>
              <a:gd name="adj1" fmla="val 226194"/>
            </a:avLst>
          </a:prstGeom>
          <a:ln>
            <a:solidFill>
              <a:srgbClr val="007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V="1">
            <a:off x="4105275" y="3065740"/>
            <a:ext cx="315633" cy="87990"/>
          </a:xfrm>
          <a:prstGeom prst="line">
            <a:avLst/>
          </a:prstGeom>
          <a:ln>
            <a:solidFill>
              <a:srgbClr val="007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034366" y="3500936"/>
            <a:ext cx="38331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chemeClr val="accent6">
                    <a:lumMod val="75000"/>
                  </a:schemeClr>
                </a:solidFill>
              </a:rPr>
              <a:t>Importing DBUpdater.py</a:t>
            </a:r>
          </a:p>
          <a:p>
            <a:r>
              <a:rPr lang="en-US" altLang="ko-KR" sz="1400" dirty="0" smtClean="0">
                <a:solidFill>
                  <a:schemeClr val="accent6">
                    <a:lumMod val="75000"/>
                  </a:schemeClr>
                </a:solidFill>
              </a:rPr>
              <a:t>and making instance named </a:t>
            </a:r>
            <a:r>
              <a:rPr lang="en-US" altLang="ko-KR" sz="1400" dirty="0" err="1" smtClean="0">
                <a:solidFill>
                  <a:schemeClr val="accent6">
                    <a:lumMod val="75000"/>
                  </a:schemeClr>
                </a:solidFill>
              </a:rPr>
              <a:t>dbu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ko-KR" alt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81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Updating list of listed companies</a:t>
            </a:r>
            <a:endParaRPr lang="ko-KR" altLang="en-US" sz="36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282" y="1600580"/>
            <a:ext cx="10062321" cy="5257419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257550" y="3920411"/>
            <a:ext cx="66552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 smtClean="0">
                <a:solidFill>
                  <a:schemeClr val="accent6">
                    <a:lumMod val="75000"/>
                  </a:schemeClr>
                </a:solidFill>
              </a:rPr>
              <a:t>update_comp_info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() method updates list of listed companies into the database.</a:t>
            </a:r>
            <a:endParaRPr lang="ko-KR" alt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8" name="직선 연결선 37"/>
          <p:cNvCxnSpPr/>
          <p:nvPr/>
        </p:nvCxnSpPr>
        <p:spPr>
          <a:xfrm flipV="1">
            <a:off x="2438400" y="4123220"/>
            <a:ext cx="819150" cy="164320"/>
          </a:xfrm>
          <a:prstGeom prst="line">
            <a:avLst/>
          </a:prstGeom>
          <a:ln>
            <a:solidFill>
              <a:srgbClr val="007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31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Updating list of listed companies</a:t>
            </a:r>
            <a:endParaRPr lang="ko-KR" altLang="en-US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26225" y="954250"/>
            <a:ext cx="11213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Let’s check if listed companies are actually updated into the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the </a:t>
            </a:r>
            <a:r>
              <a:rPr lang="en-US" dirty="0" err="1" smtClean="0"/>
              <a:t>HeidiSQL</a:t>
            </a:r>
            <a:r>
              <a:rPr lang="en-US" dirty="0" smtClean="0"/>
              <a:t>, click the database that you have made and click refresh button.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282" y="1600579"/>
            <a:ext cx="10026270" cy="469544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79282" y="2693967"/>
            <a:ext cx="2582967" cy="2111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979508" y="2044540"/>
            <a:ext cx="316018" cy="19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72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282" y="1600580"/>
            <a:ext cx="9055636" cy="525741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Updating list of listed companies</a:t>
            </a:r>
            <a:endParaRPr lang="ko-KR" altLang="en-US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26225" y="954250"/>
            <a:ext cx="11213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Double click </a:t>
            </a:r>
            <a:r>
              <a:rPr lang="en-US" dirty="0" err="1" smtClean="0"/>
              <a:t>company_info</a:t>
            </a:r>
            <a:r>
              <a:rPr lang="en-US" dirty="0" smtClean="0"/>
              <a:t> table below the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Data tab, you can see the code number and name of the listed companies.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79282" y="2789217"/>
            <a:ext cx="2421043" cy="173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532457" y="2161166"/>
            <a:ext cx="639867" cy="2867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원호 4"/>
          <p:cNvSpPr/>
          <p:nvPr/>
        </p:nvSpPr>
        <p:spPr>
          <a:xfrm>
            <a:off x="5581650" y="2962276"/>
            <a:ext cx="1057276" cy="3409950"/>
          </a:xfrm>
          <a:prstGeom prst="arc">
            <a:avLst>
              <a:gd name="adj1" fmla="val 16200000"/>
              <a:gd name="adj2" fmla="val 542010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04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 smtClean="0"/>
              <a:t>Environment setup - Anaconda</a:t>
            </a:r>
            <a:endParaRPr lang="ko-KR" altLang="en-US" sz="3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26225" y="954250"/>
            <a:ext cx="10939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Go </a:t>
            </a:r>
            <a:r>
              <a:rPr lang="en-US" dirty="0"/>
              <a:t>to </a:t>
            </a:r>
            <a:r>
              <a:rPr lang="en-US" dirty="0">
                <a:hlinkClick r:id="rId3"/>
              </a:rPr>
              <a:t>https://www.anaconda.com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Click Products – Individual Edition</a:t>
            </a:r>
            <a:endParaRPr 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225" y="1707681"/>
            <a:ext cx="7434042" cy="443884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472882" y="2357270"/>
            <a:ext cx="1550478" cy="4274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30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281" y="1600578"/>
            <a:ext cx="10062325" cy="525742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Updating OHLC data</a:t>
            </a:r>
            <a:endParaRPr lang="ko-KR" altLang="en-US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26225" y="954250"/>
            <a:ext cx="11213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Updating OHLC data is done by </a:t>
            </a:r>
            <a:r>
              <a:rPr lang="en-US" dirty="0" err="1" smtClean="0"/>
              <a:t>update_daily_price</a:t>
            </a:r>
            <a:r>
              <a:rPr lang="en-US" dirty="0" smtClean="0"/>
              <a:t>() method.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For the parameters, you can copy and paste texts from the </a:t>
            </a:r>
            <a:r>
              <a:rPr lang="en-US" dirty="0" err="1" smtClean="0"/>
              <a:t>company_info</a:t>
            </a:r>
            <a:r>
              <a:rPr lang="en-US" dirty="0" smtClean="0"/>
              <a:t> table.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276850" y="2491661"/>
            <a:ext cx="44577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5 pages of OHLC data of Samsung Electronics are read from </a:t>
            </a:r>
            <a:r>
              <a:rPr lang="en-US" altLang="ko-KR" sz="1600" dirty="0" err="1" smtClean="0">
                <a:solidFill>
                  <a:schemeClr val="accent6">
                    <a:lumMod val="75000"/>
                  </a:schemeClr>
                </a:solidFill>
              </a:rPr>
              <a:t>Naver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 Finance and updated into the database.</a:t>
            </a:r>
            <a:endParaRPr lang="ko-KR" alt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457700" y="2830215"/>
            <a:ext cx="752743" cy="76944"/>
          </a:xfrm>
          <a:prstGeom prst="line">
            <a:avLst/>
          </a:prstGeom>
          <a:ln>
            <a:solidFill>
              <a:srgbClr val="007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6534998" y="3245089"/>
            <a:ext cx="32659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If you want to update every OHLC data of it, just skip the third parameter.</a:t>
            </a:r>
            <a:endParaRPr lang="ko-KR" alt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905250" y="6391275"/>
            <a:ext cx="3171825" cy="1"/>
          </a:xfrm>
          <a:prstGeom prst="line">
            <a:avLst/>
          </a:prstGeom>
          <a:ln>
            <a:solidFill>
              <a:srgbClr val="007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5276850" y="6391275"/>
            <a:ext cx="41621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It says 50 rows of OHLC data has been updated.</a:t>
            </a:r>
            <a:endParaRPr lang="ko-KR" alt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49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Updating OHLC data</a:t>
            </a:r>
            <a:endParaRPr lang="ko-KR" altLang="en-US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26225" y="954250"/>
            <a:ext cx="11213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the </a:t>
            </a:r>
            <a:r>
              <a:rPr lang="en-US" dirty="0" err="1" smtClean="0"/>
              <a:t>HeidiSQL</a:t>
            </a:r>
            <a:r>
              <a:rPr lang="en-US" dirty="0" smtClean="0"/>
              <a:t>, again refresh the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Then you can check the updated data in the data tab of </a:t>
            </a:r>
            <a:r>
              <a:rPr lang="en-US" dirty="0" err="1" smtClean="0"/>
              <a:t>daily_price</a:t>
            </a:r>
            <a:r>
              <a:rPr lang="en-US" dirty="0" smtClean="0"/>
              <a:t> table.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282" y="1600581"/>
            <a:ext cx="9581781" cy="525741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9282" y="2970192"/>
            <a:ext cx="2421043" cy="173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370532" y="2161166"/>
            <a:ext cx="639867" cy="2867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원호 8"/>
          <p:cNvSpPr/>
          <p:nvPr/>
        </p:nvSpPr>
        <p:spPr>
          <a:xfrm>
            <a:off x="8086725" y="2962275"/>
            <a:ext cx="1057276" cy="3409950"/>
          </a:xfrm>
          <a:prstGeom prst="arc">
            <a:avLst>
              <a:gd name="adj1" fmla="val 16200000"/>
              <a:gd name="adj2" fmla="val 542010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98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 smtClean="0"/>
              <a:t>Data inquiry from DB</a:t>
            </a:r>
            <a:endParaRPr lang="ko-KR" altLang="en-US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26225" y="954250"/>
            <a:ext cx="11213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Now you can use Analyzer.py as an API of the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the anaconda prompt, type </a:t>
            </a:r>
            <a:r>
              <a:rPr lang="en-US" dirty="0" err="1" smtClean="0"/>
              <a:t>ctrl+z</a:t>
            </a:r>
            <a:r>
              <a:rPr lang="en-US" dirty="0" smtClean="0"/>
              <a:t> to terminate python, and start python again.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282" y="1600580"/>
            <a:ext cx="10062321" cy="5257419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 flipV="1">
            <a:off x="4108450" y="1568450"/>
            <a:ext cx="2809875" cy="758825"/>
          </a:xfrm>
          <a:prstGeom prst="line">
            <a:avLst/>
          </a:prstGeom>
          <a:ln>
            <a:solidFill>
              <a:srgbClr val="007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/>
          <p:nvPr/>
        </p:nvCxnSpPr>
        <p:spPr>
          <a:xfrm>
            <a:off x="2533653" y="2819736"/>
            <a:ext cx="200021" cy="178889"/>
          </a:xfrm>
          <a:prstGeom prst="bentConnector3">
            <a:avLst>
              <a:gd name="adj1" fmla="val 1635746"/>
            </a:avLst>
          </a:prstGeom>
          <a:ln>
            <a:solidFill>
              <a:srgbClr val="007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891866" y="2679865"/>
            <a:ext cx="38331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chemeClr val="accent6">
                    <a:lumMod val="75000"/>
                  </a:schemeClr>
                </a:solidFill>
              </a:rPr>
              <a:t>Importing Analyzer.py</a:t>
            </a:r>
          </a:p>
          <a:p>
            <a:r>
              <a:rPr lang="en-US" altLang="ko-KR" sz="1400" dirty="0" smtClean="0">
                <a:solidFill>
                  <a:schemeClr val="accent6">
                    <a:lumMod val="75000"/>
                  </a:schemeClr>
                </a:solidFill>
              </a:rPr>
              <a:t>and making instance named mk.</a:t>
            </a:r>
            <a:endParaRPr lang="ko-KR" alt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914485" y="4829511"/>
            <a:ext cx="301056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 smtClean="0">
                <a:solidFill>
                  <a:schemeClr val="accent6">
                    <a:lumMod val="75000"/>
                  </a:schemeClr>
                </a:solidFill>
              </a:rPr>
              <a:t>get_daily_price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() method queries to </a:t>
            </a:r>
            <a:r>
              <a:rPr lang="en-US" altLang="ko-KR" sz="1600" dirty="0" err="1" smtClean="0">
                <a:solidFill>
                  <a:schemeClr val="accent6">
                    <a:lumMod val="75000"/>
                  </a:schemeClr>
                </a:solidFill>
              </a:rPr>
              <a:t>daily_price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 table in the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In this example, the OHLC data of Samsung Electronics from 2020-12-21 to 2021-01-12 is being fetched.</a:t>
            </a:r>
            <a:endParaRPr lang="ko-KR" alt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5181600" y="3158290"/>
            <a:ext cx="1732885" cy="1671221"/>
          </a:xfrm>
          <a:prstGeom prst="line">
            <a:avLst/>
          </a:prstGeom>
          <a:ln>
            <a:solidFill>
              <a:srgbClr val="007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오른쪽 중괄호 27"/>
          <p:cNvSpPr/>
          <p:nvPr/>
        </p:nvSpPr>
        <p:spPr>
          <a:xfrm>
            <a:off x="6505575" y="3305176"/>
            <a:ext cx="408910" cy="2514600"/>
          </a:xfrm>
          <a:prstGeom prst="rightBrace">
            <a:avLst>
              <a:gd name="adj1" fmla="val 8333"/>
              <a:gd name="adj2" fmla="val 25168"/>
            </a:avLst>
          </a:prstGeom>
          <a:ln>
            <a:solidFill>
              <a:srgbClr val="007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000211" y="3759566"/>
            <a:ext cx="28391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The OHLC data that is fetched.</a:t>
            </a:r>
            <a:endParaRPr lang="ko-KR" alt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85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;p2"/>
          <p:cNvSpPr txBox="1"/>
          <p:nvPr/>
        </p:nvSpPr>
        <p:spPr>
          <a:xfrm>
            <a:off x="4314957" y="2998838"/>
            <a:ext cx="3236218" cy="855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>
              <a:defRPr lang="ko-KR"/>
            </a:defPPr>
            <a:lvl1pPr marL="342900" indent="-342900" fontAlgn="base" latinLnBrk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dk1"/>
              </a:buClr>
              <a:buSzPts val="2000"/>
              <a:buFont typeface="Wingdings" pitchFamily="2" charset="2"/>
              <a:buChar char="v"/>
              <a:defRPr sz="2000" b="1" ker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lvl="1" indent="-285750" fontAlgn="base" latinLnBrk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b="1" ker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200150" lvl="2" indent="-28575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i="1" ker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57350" lvl="3" indent="-285750">
              <a:buFont typeface="Wingdings" panose="05000000000000000000" pitchFamily="2" charset="2"/>
              <a:buChar char="ü"/>
              <a:defRPr sz="1600" i="1"/>
            </a:lvl4pPr>
            <a:lvl5pPr lvl="4"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marL="0" indent="0">
              <a:buNone/>
            </a:pPr>
            <a:r>
              <a:rPr lang="en-US" sz="4800" dirty="0" smtClean="0"/>
              <a:t>Thank you</a:t>
            </a:r>
            <a:endParaRPr lang="en-US" sz="4400" b="0" dirty="0" smtClean="0"/>
          </a:p>
        </p:txBody>
      </p:sp>
    </p:spTree>
    <p:extLst>
      <p:ext uri="{BB962C8B-B14F-4D97-AF65-F5344CB8AC3E}">
        <p14:creationId xmlns:p14="http://schemas.microsoft.com/office/powerpoint/2010/main" val="83129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 smtClean="0"/>
              <a:t>Environment setup - Anaconda</a:t>
            </a:r>
            <a:endParaRPr lang="ko-KR" altLang="en-US" sz="3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26225" y="954250"/>
            <a:ext cx="1093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Click Download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682" y="1707681"/>
            <a:ext cx="7526866" cy="448733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724737" y="5278581"/>
            <a:ext cx="685954" cy="2327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08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 smtClean="0"/>
              <a:t>Environment setup - Anaconda</a:t>
            </a:r>
            <a:endParaRPr lang="ko-KR" altLang="en-US" sz="3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26225" y="954250"/>
            <a:ext cx="10939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Choose a version for your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Download will begin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225" y="1707681"/>
            <a:ext cx="7179734" cy="427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94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 smtClean="0"/>
              <a:t>Environment setup - Anaconda</a:t>
            </a:r>
            <a:endParaRPr lang="ko-KR" altLang="en-US" sz="3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26225" y="954250"/>
            <a:ext cx="10939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the latest version of Anaconda is above </a:t>
            </a:r>
            <a:r>
              <a:rPr lang="en-US" altLang="ko-KR" dirty="0" smtClean="0"/>
              <a:t>1.10.0 and you want to use 1.10.0,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use this webpage.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hlinkClick r:id="rId3"/>
              </a:rPr>
              <a:t>https://repo.anaconda.com/archive</a:t>
            </a:r>
            <a:r>
              <a:rPr lang="en-US" altLang="ko-KR" dirty="0" smtClean="0">
                <a:hlinkClick r:id="rId3"/>
              </a:rPr>
              <a:t>/</a:t>
            </a:r>
            <a:r>
              <a:rPr lang="en-US" altLang="ko-KR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Download Anaconda3-2020.11-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5964" y="2261679"/>
            <a:ext cx="3882043" cy="40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98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Environment setup - Anaconda</a:t>
            </a:r>
            <a:endParaRPr lang="ko-KR" altLang="en-US" sz="3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26225" y="1338349"/>
            <a:ext cx="1093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.</a:t>
            </a:r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25" y="1338349"/>
            <a:ext cx="5000625" cy="39243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882044" y="4896196"/>
            <a:ext cx="781396" cy="274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34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Times New Roman"/>
        <a:ea typeface="문체부 돋음체"/>
        <a:cs typeface=""/>
      </a:majorFont>
      <a:minorFont>
        <a:latin typeface="Times New Roman"/>
        <a:ea typeface="문체부 돋음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25458</TotalTime>
  <Words>1134</Words>
  <Application>Microsoft Office PowerPoint</Application>
  <PresentationFormat>와이드스크린</PresentationFormat>
  <Paragraphs>247</Paragraphs>
  <Slides>53</Slides>
  <Notes>49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1" baseType="lpstr">
      <vt:lpstr>MS PGothic</vt:lpstr>
      <vt:lpstr>맑은 고딕</vt:lpstr>
      <vt:lpstr>문체부 돋음체</vt:lpstr>
      <vt:lpstr>Arial</vt:lpstr>
      <vt:lpstr>Calibri</vt:lpstr>
      <vt:lpstr>Times New Roman</vt:lpstr>
      <vt:lpstr>Wingdings</vt:lpstr>
      <vt:lpstr>Office 테마</vt:lpstr>
      <vt:lpstr>PowerPoint 프레젠테이션</vt:lpstr>
      <vt:lpstr>What is this for?</vt:lpstr>
      <vt:lpstr>What’s next?</vt:lpstr>
      <vt:lpstr>Environment</vt:lpstr>
      <vt:lpstr>Environment setup - Anaconda</vt:lpstr>
      <vt:lpstr>Environment setup - Anaconda</vt:lpstr>
      <vt:lpstr>Environment setup - Anaconda</vt:lpstr>
      <vt:lpstr>Environment setup - Anaconda</vt:lpstr>
      <vt:lpstr>Environment setup - Anaconda</vt:lpstr>
      <vt:lpstr>Environment setup - Anaconda</vt:lpstr>
      <vt:lpstr>Environment setup - Anaconda</vt:lpstr>
      <vt:lpstr>Environment setup - Anaconda</vt:lpstr>
      <vt:lpstr>Environment setup - Anaconda</vt:lpstr>
      <vt:lpstr>Environment setup - Anaconda</vt:lpstr>
      <vt:lpstr>Environment setup - Anaconda</vt:lpstr>
      <vt:lpstr>Environment setup - Anaconda</vt:lpstr>
      <vt:lpstr>Environment setup - Virtual Environment</vt:lpstr>
      <vt:lpstr>Environment setup - Virtual Environment</vt:lpstr>
      <vt:lpstr>Environment setup - Virtual Environment</vt:lpstr>
      <vt:lpstr>Environment setup - Virtual Environment</vt:lpstr>
      <vt:lpstr>Environment setup - Virtual Environment</vt:lpstr>
      <vt:lpstr>Environment setup - Virtual Environment</vt:lpstr>
      <vt:lpstr>Environment setup - Libraries</vt:lpstr>
      <vt:lpstr>Environment setup - Libraries</vt:lpstr>
      <vt:lpstr>Environment setup - Libraries</vt:lpstr>
      <vt:lpstr>Environment setup - Libraries</vt:lpstr>
      <vt:lpstr>Environment setup - MariaDB</vt:lpstr>
      <vt:lpstr>Environment setup - MariaDB</vt:lpstr>
      <vt:lpstr>Environment setup - MariaDB</vt:lpstr>
      <vt:lpstr>Environment setup - MariaDB</vt:lpstr>
      <vt:lpstr>Environment setup - MariaDB</vt:lpstr>
      <vt:lpstr>Environment setup - MariaDB</vt:lpstr>
      <vt:lpstr>Environment setup - MariaDB</vt:lpstr>
      <vt:lpstr>Environment setup - MariaDB</vt:lpstr>
      <vt:lpstr>Environment setup - MariaDB</vt:lpstr>
      <vt:lpstr>Environment setup - MariaDB</vt:lpstr>
      <vt:lpstr>Environment setup - MariaDB</vt:lpstr>
      <vt:lpstr>Environment setup - MariaDB</vt:lpstr>
      <vt:lpstr>Environment setup - MariaDB</vt:lpstr>
      <vt:lpstr>Environment setup - MariaDB</vt:lpstr>
      <vt:lpstr>Editing parameter for DB connection</vt:lpstr>
      <vt:lpstr>Editing parameter for DB connection</vt:lpstr>
      <vt:lpstr>Editing parameter for DB connection</vt:lpstr>
      <vt:lpstr>Webpage access check</vt:lpstr>
      <vt:lpstr>Updating list of listed companies</vt:lpstr>
      <vt:lpstr>Updating list of listed companies</vt:lpstr>
      <vt:lpstr>Updating list of listed companies</vt:lpstr>
      <vt:lpstr>Updating list of listed companies</vt:lpstr>
      <vt:lpstr>Updating list of listed companies</vt:lpstr>
      <vt:lpstr>Updating OHLC data</vt:lpstr>
      <vt:lpstr>Updating OHLC data</vt:lpstr>
      <vt:lpstr>Data inquiry from DB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Dongwoo Koo</dc:creator>
  <cp:lastModifiedBy>Kang SeungBeom</cp:lastModifiedBy>
  <cp:revision>1076</cp:revision>
  <cp:lastPrinted>2018-07-17T18:49:21Z</cp:lastPrinted>
  <dcterms:created xsi:type="dcterms:W3CDTF">2017-09-03T11:34:24Z</dcterms:created>
  <dcterms:modified xsi:type="dcterms:W3CDTF">2021-03-09T05:44:54Z</dcterms:modified>
</cp:coreProperties>
</file>